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ed37c6b1c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ed37c6b1c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d37c6b1cc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d37c6b1cc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d37c6b1c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d37c6b1c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d37c6b1c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ed37c6b1cc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d37c6b1c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ed37c6b1c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d37c6b1c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ed37c6b1c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d37c6b1cc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d37c6b1cc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ed37c6b1c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ed37c6b1c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11150" y="605900"/>
            <a:ext cx="8321700" cy="21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22">
                <a:latin typeface="Arial"/>
                <a:ea typeface="Arial"/>
                <a:cs typeface="Arial"/>
                <a:sym typeface="Arial"/>
              </a:rPr>
              <a:t>     Colégio Unidade Polo</a:t>
            </a:r>
            <a:endParaRPr sz="3522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11150" y="2844197"/>
            <a:ext cx="82221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49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Reunião de Pais e Responsáveis - Entrega de Boletins.</a:t>
            </a:r>
            <a:endParaRPr sz="5149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pt-BR" sz="3229" b="1" i="1"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“ A presença da família é o alicerce para o sucesso escolar."</a:t>
            </a:r>
            <a:endParaRPr sz="3229" b="1" i="1">
              <a:highlight>
                <a:srgbClr val="EFEFE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5" y="665750"/>
            <a:ext cx="1541475" cy="16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descr="Ai gerado, família, amor, coração, mãe, pai, feliz, esboço, ícone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275" y="3759000"/>
            <a:ext cx="1402600" cy="122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/>
              <a:t>Pauta da Reunião 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1" indent="-355600" algn="l" rtl="0">
              <a:spcBef>
                <a:spcPts val="18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Arial"/>
              <a:buChar char="○"/>
            </a:pPr>
            <a:r>
              <a:rPr lang="pt-BR" sz="2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Resultados pedagógicos e entrega de boletins.</a:t>
            </a:r>
            <a:endParaRPr sz="20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Arial"/>
              <a:buChar char="○"/>
            </a:pPr>
            <a:r>
              <a:rPr lang="pt-BR" sz="2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Rotina escolar: frequência, pontualidade e uniforme.</a:t>
            </a:r>
            <a:endParaRPr sz="20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Arial"/>
              <a:buChar char="○"/>
            </a:pPr>
            <a:r>
              <a:rPr lang="pt-BR" sz="2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Legislação, uso de celulares e convivência.</a:t>
            </a:r>
            <a:endParaRPr sz="20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Arial"/>
              <a:buChar char="○"/>
            </a:pPr>
            <a:r>
              <a:rPr lang="pt-BR" sz="2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Plataformas digitais e material escolar.</a:t>
            </a:r>
            <a:endParaRPr sz="20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Arial"/>
              <a:buChar char="○"/>
            </a:pPr>
            <a:r>
              <a:rPr lang="pt-BR" sz="2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Motos elétricas e regras de estacionamento.</a:t>
            </a:r>
            <a:endParaRPr sz="20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3" name="Google Shape;73;p14" descr="Imagem gratuita: lápis, educação, escrever, papel, escola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425" y="2984650"/>
            <a:ext cx="2196876" cy="16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87900" y="825775"/>
            <a:ext cx="83682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990"/>
              <a:buNone/>
            </a:pPr>
            <a:r>
              <a:rPr lang="pt-BR" sz="2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Frequência e Pontualidade</a:t>
            </a:r>
            <a:endParaRPr sz="2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990"/>
              <a:buNone/>
            </a:pPr>
            <a:endParaRPr sz="270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0678" algn="l" rtl="0">
              <a:spcBef>
                <a:spcPts val="900"/>
              </a:spcBef>
              <a:spcAft>
                <a:spcPts val="0"/>
              </a:spcAft>
              <a:buClr>
                <a:srgbClr val="FFE599"/>
              </a:buClr>
              <a:buSzPct val="100000"/>
              <a:buFont typeface="Arial"/>
              <a:buChar char="●"/>
            </a:pPr>
            <a:r>
              <a:rPr lang="pt-BR" sz="1908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O sucesso começa na hora certa:</a:t>
            </a:r>
            <a:endParaRPr sz="1908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4328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al"/>
              <a:buChar char="○"/>
            </a:pPr>
            <a:r>
              <a:rPr lang="pt-BR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Frequência: A assiduidade impacta diretamente o aprendizado e a nota do estudante.</a:t>
            </a:r>
            <a:endParaRPr sz="18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4328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al"/>
              <a:buChar char="○"/>
            </a:pPr>
            <a:r>
              <a:rPr lang="pt-BR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Pontualidade: Chegar atrasado interrompe a explicação e prejudica a concentração do grupo.</a:t>
            </a:r>
            <a:endParaRPr sz="18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8454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94444"/>
              <a:buFont typeface="Arial"/>
              <a:buChar char="○"/>
            </a:pPr>
            <a:r>
              <a:rPr lang="pt-BR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Justificativas: Em caso de falta por motivos de saúde, apresente o atestado na secretaria imediatamente (</a:t>
            </a:r>
            <a:r>
              <a:rPr lang="pt-BR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máximo 72 horas para provas)</a:t>
            </a:r>
            <a:r>
              <a:rPr lang="pt-BR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5" descr="mãos, origami, escola, papel, educação | Hippop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500" y="157303"/>
            <a:ext cx="2552875" cy="16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 descr="Ícone de relógio Foto stock gratuita - Public Domain Pictu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377" y="3515500"/>
            <a:ext cx="1365049" cy="136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Uniforme Escolar Obrigatório</a:t>
            </a:r>
            <a:endParaRPr sz="390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900"/>
              </a:spcBef>
              <a:spcAft>
                <a:spcPts val="0"/>
              </a:spcAft>
              <a:buClr>
                <a:srgbClr val="FFE599"/>
              </a:buClr>
              <a:buSzPts val="1700"/>
              <a:buFont typeface="Arial"/>
              <a:buChar char="●"/>
            </a:pPr>
            <a:r>
              <a:rPr lang="pt-BR" sz="17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Identificação e Segurança:</a:t>
            </a:r>
            <a:endParaRPr sz="17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Camiseta: Obrigatório o uso do modelo oficial com o logotipo da escola.</a:t>
            </a:r>
            <a:endParaRPr sz="16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Calça: Deve ser estritamente na cor preta.</a:t>
            </a:r>
            <a:endParaRPr sz="16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Importância: O uso correto do uniforme garante a segurança interna e identifica o estudante no trajeto.</a:t>
            </a:r>
            <a:endParaRPr sz="16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Char char="○"/>
            </a:pPr>
            <a:r>
              <a:rPr lang="pt-BR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Chegada dos novos uniformes - reunião será marcada online.</a:t>
            </a:r>
            <a:endParaRPr sz="16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6" descr="Banco de imagens : pessoa, tecnologia, profissão, roupa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899" y="361775"/>
            <a:ext cx="2218399" cy="147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87900" y="536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Uso de Celulares na Escola</a:t>
            </a:r>
            <a:endParaRPr sz="4000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90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Arial"/>
              <a:buChar char="●"/>
            </a:pPr>
            <a:r>
              <a:rPr lang="pt-BR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Foco Total no Aprendizado:</a:t>
            </a:r>
            <a:endParaRPr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A Legislação: O uso de aparelhos eletrônicos é proibido em sala de aula por lei estadual, exceto para fins pedagógicos orientados.</a:t>
            </a:r>
            <a:endParaRPr sz="16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Apoio Pedagógico: A escola disponibiliza a caixa coletora de celulares em sala para evitar distrações e deslizes.</a:t>
            </a:r>
            <a:endParaRPr sz="16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Dica aos pais: Evitem ligar para o celular do estudante durante o horário de aula; em emergências, liguem na secretaria</a:t>
            </a:r>
            <a:endParaRPr sz="16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7" descr="File:No cellphone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925" y="364850"/>
            <a:ext cx="1687025" cy="168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Convivência e Ambiente Escolar</a:t>
            </a:r>
            <a:endParaRPr sz="40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87900" y="15763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457200" lvl="0" indent="-337863" algn="l" rtl="0">
              <a:spcBef>
                <a:spcPts val="900"/>
              </a:spcBef>
              <a:spcAft>
                <a:spcPts val="0"/>
              </a:spcAft>
              <a:buClr>
                <a:srgbClr val="FFE599"/>
              </a:buClr>
              <a:buSzPct val="100000"/>
              <a:buFont typeface="Arial"/>
              <a:buChar char="●"/>
            </a:pPr>
            <a:r>
              <a:rPr lang="pt-BR" sz="2024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Segurança e Respeito Mútuo:</a:t>
            </a:r>
            <a:endParaRPr sz="2024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619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pt-BR" sz="1808">
                <a:latin typeface="Arial"/>
                <a:ea typeface="Arial"/>
                <a:cs typeface="Arial"/>
                <a:sym typeface="Arial"/>
              </a:rPr>
              <a:t>Bullying: Tolerância zero. Práticas de intimidação sistemática sofrem sanções disciplinares severas e registro em ata.</a:t>
            </a:r>
            <a:endParaRPr sz="1808">
              <a:latin typeface="Arial"/>
              <a:ea typeface="Arial"/>
              <a:cs typeface="Arial"/>
              <a:sym typeface="Arial"/>
            </a:endParaRPr>
          </a:p>
          <a:p>
            <a:pPr marL="914400" lvl="1" indent="-32619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pt-BR" sz="1808">
                <a:latin typeface="Arial"/>
                <a:ea typeface="Arial"/>
                <a:cs typeface="Arial"/>
                <a:sym typeface="Arial"/>
              </a:rPr>
              <a:t>Cigarros Eletrônicos (Vapes): O uso ou porte de dispositivos eletrônicos de fumar é estritamente proibido no ambiente escolar.</a:t>
            </a:r>
            <a:endParaRPr sz="1808">
              <a:latin typeface="Arial"/>
              <a:ea typeface="Arial"/>
              <a:cs typeface="Arial"/>
              <a:sym typeface="Arial"/>
            </a:endParaRPr>
          </a:p>
          <a:p>
            <a:pPr marL="914400" lvl="1" indent="-32619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pt-BR" sz="1808">
                <a:latin typeface="Arial"/>
                <a:ea typeface="Arial"/>
                <a:cs typeface="Arial"/>
                <a:sym typeface="Arial"/>
              </a:rPr>
              <a:t>Consequências: O descumprimento gera advertência, suspensão e acionamento dos órgãos competentes (como o Conselho Tutelar), se necessário.</a:t>
            </a:r>
            <a:endParaRPr sz="18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2" name="Google Shape;102;p18" descr="Bullying prevention, not just a month &gt; Vandenberg Space Forc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000" y="306350"/>
            <a:ext cx="1934700" cy="156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descr="Vape stock photo image, a black vape in the hands of a wom… | Flick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5325" y="3655100"/>
            <a:ext cx="1586025" cy="118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87900" y="1573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200">
                <a:latin typeface="Arial"/>
                <a:ea typeface="Arial"/>
                <a:cs typeface="Arial"/>
                <a:sym typeface="Arial"/>
              </a:rPr>
              <a:t>Compromisso de estudo e Plataformas</a:t>
            </a:r>
            <a:endParaRPr sz="37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87900" y="1151625"/>
            <a:ext cx="8368200" cy="3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900"/>
              </a:spcBef>
              <a:spcAft>
                <a:spcPts val="0"/>
              </a:spcAft>
              <a:buClr>
                <a:srgbClr val="EFEFEF"/>
              </a:buClr>
              <a:buSzPts val="1500"/>
              <a:buFont typeface="Arial"/>
              <a:buChar char="●"/>
            </a:pPr>
            <a:r>
              <a:rPr lang="pt-BR" sz="15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Ferramentas de Estudo Diário:</a:t>
            </a:r>
            <a:endParaRPr sz="15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Char char="○"/>
            </a:pPr>
            <a:r>
              <a:rPr lang="pt-BR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Material Escolar: Verifiquem se os estudantes estão trazendo cadernos, estojo completos e livros todos os dias.</a:t>
            </a:r>
            <a:endParaRPr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Char char="○"/>
            </a:pPr>
            <a:r>
              <a:rPr lang="pt-BR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Aplicativos Oficiais: O uso das plataformas digitais de Redação, Inglês e a realização das tarefas e quizzes são obrigatórios e compõem a nota do trimestre.</a:t>
            </a:r>
            <a:endParaRPr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Char char="○"/>
            </a:pPr>
            <a:r>
              <a:rPr lang="pt-BR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Monitoramento: Acompanhem em casa o progresso dos seus filhos nesses aplicativos.</a:t>
            </a:r>
            <a:endParaRPr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Arial"/>
              <a:buChar char="○"/>
            </a:pPr>
            <a:r>
              <a:rPr lang="pt-BR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Monitorar os prazos de trabalhos e datas de provas pelos aplicativos ou cadernos da escola.</a:t>
            </a:r>
            <a:endParaRPr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Arial"/>
              <a:buChar char="○"/>
            </a:pPr>
            <a:r>
              <a:rPr lang="pt-BR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Conversar diariamente sobre a escola: Perguntar o que foi aprendido, qual conteúdo que aprendeu e gostou, estabelecer rotina de estudos e diminuir o tempo de tela.</a:t>
            </a:r>
            <a:endParaRPr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Arial"/>
              <a:buChar char="○"/>
            </a:pPr>
            <a:r>
              <a:rPr lang="pt-BR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Valorizar o esforço: Elogiar a dedicação e o processo de aprendizagem, em vez de focar apenas na nota ou no resultado final.</a:t>
            </a:r>
            <a:endParaRPr sz="16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6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19" descr="Ficheiro:Tarefa SP.png – Wikipédia, a enciclopédia liv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600" y="157300"/>
            <a:ext cx="3436877" cy="126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descr="File:Check-mark.pn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407175" y="4009450"/>
            <a:ext cx="686100" cy="6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700">
                <a:latin typeface="Arial"/>
                <a:ea typeface="Arial"/>
                <a:cs typeface="Arial"/>
                <a:sym typeface="Arial"/>
              </a:rPr>
              <a:t>Legislação e Motos Elétricas</a:t>
            </a:r>
            <a:endParaRPr sz="42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8454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 sz="1700">
                <a:latin typeface="Arial"/>
                <a:ea typeface="Arial"/>
                <a:cs typeface="Arial"/>
                <a:sym typeface="Arial"/>
              </a:rPr>
              <a:t>Atenção às Regras de Trânsito: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1" indent="-3284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pt-BR" sz="1700">
                <a:latin typeface="Arial"/>
                <a:ea typeface="Arial"/>
                <a:cs typeface="Arial"/>
                <a:sym typeface="Arial"/>
              </a:rPr>
              <a:t>Legislação: Conduzir veículos elétricos exige seguir rigorosamente as leis de trânsito vigentes (idade mínima, equipamentos de proteção e documentação).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1" indent="-3284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pt-BR" sz="1700">
                <a:latin typeface="Arial"/>
                <a:ea typeface="Arial"/>
                <a:cs typeface="Arial"/>
                <a:sym typeface="Arial"/>
              </a:rPr>
              <a:t>Estacionamento na Escola: O uso das dependências internas para estacionar esses veículos passará por análise e aprovação do Conselho Escolar.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1" indent="-3284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pt-BR" sz="1700">
                <a:latin typeface="Arial"/>
                <a:ea typeface="Arial"/>
                <a:cs typeface="Arial"/>
                <a:sym typeface="Arial"/>
              </a:rPr>
              <a:t>Responsabilidade: A segurança viária no entorno da escola depende do cumprimento dessas normas.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8" name="Google Shape;118;p20" descr="Ficheiro:Electric Bicycle Adventure 06 23 2021 (51267213401).jp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000" y="3602025"/>
            <a:ext cx="3067950" cy="137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 descr="Ficheiro:Brasil R-6b.svg – Wikipédia, a enciclopédia liv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175" y="385375"/>
            <a:ext cx="1646775" cy="16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700">
                <a:latin typeface="Arial"/>
                <a:ea typeface="Arial"/>
                <a:cs typeface="Arial"/>
                <a:sym typeface="Arial"/>
              </a:rPr>
              <a:t>Entrega de Boletins </a:t>
            </a:r>
            <a:r>
              <a:rPr lang="pt-BR" sz="1578" i="1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1278" i="1">
                <a:latin typeface="Arial"/>
                <a:ea typeface="Arial"/>
                <a:cs typeface="Arial"/>
                <a:sym typeface="Arial"/>
              </a:rPr>
              <a:t>Momento de Avaliação e Diálogo)</a:t>
            </a:r>
            <a:endParaRPr sz="1456"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87900" y="16235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914400" lvl="1" indent="-322746" algn="l" rtl="0">
              <a:spcBef>
                <a:spcPts val="900"/>
              </a:spcBef>
              <a:spcAft>
                <a:spcPts val="0"/>
              </a:spcAft>
              <a:buClr>
                <a:srgbClr val="FFF2CC"/>
              </a:buClr>
              <a:buSzPct val="100000"/>
              <a:buFont typeface="Arial"/>
              <a:buChar char="○"/>
            </a:pPr>
            <a:r>
              <a:rPr lang="pt-BR" sz="5930" b="1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A Escola é Sua: Conheça o Seu Direito!</a:t>
            </a:r>
            <a:endParaRPr sz="5930" b="1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6716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al"/>
              <a:buChar char="○"/>
            </a:pPr>
            <a:r>
              <a:rPr lang="pt-BR" sz="4921" i="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O ECA garante aos pais e responsáveis o direito de acompanhar a vida escolar dos filhos.</a:t>
            </a:r>
            <a:endParaRPr sz="4921" i="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6716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al"/>
              <a:buChar char="○"/>
            </a:pPr>
            <a:endParaRPr sz="4921" i="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6716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al"/>
              <a:buChar char="○"/>
            </a:pPr>
            <a:r>
              <a:rPr lang="pt-BR" sz="492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Como você pode exercer esse direito aqui na escola?</a:t>
            </a:r>
            <a:endParaRPr sz="492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6716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al"/>
              <a:buAutoNum type="romanLcPeriod"/>
            </a:pPr>
            <a:r>
              <a:rPr lang="pt-BR" sz="492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📘 Olhando a agenda e os cadernos diariamente.</a:t>
            </a:r>
            <a:endParaRPr sz="492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6716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al"/>
              <a:buAutoNum type="romanLcPeriod"/>
            </a:pPr>
            <a:r>
              <a:rPr lang="pt-BR" sz="492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💬 Conversando com os professores e equipe pedagógica.</a:t>
            </a:r>
            <a:endParaRPr sz="492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6716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al"/>
              <a:buAutoNum type="romanLcPeriod"/>
            </a:pPr>
            <a:r>
              <a:rPr lang="pt-BR" sz="492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🏫 Participando das reuniões e eventos.</a:t>
            </a:r>
            <a:endParaRPr sz="492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6716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al"/>
              <a:buAutoNum type="romanLcPeriod"/>
            </a:pPr>
            <a:r>
              <a:rPr lang="pt-BR" sz="492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📊 Acompanhando a frequência e as notas de perto.</a:t>
            </a:r>
            <a:endParaRPr sz="492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38128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38151"/>
              <a:buFont typeface="Arial"/>
              <a:buAutoNum type="romanLcPeriod"/>
            </a:pPr>
            <a:r>
              <a:rPr lang="pt-BR" sz="4994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Declaração de Comparecimento: Ao final da reunião, o pai deve exigir que a escola forneça uma declaração assinada e carimbada com o horário de entrada e saída.</a:t>
            </a:r>
            <a:endParaRPr sz="4994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38128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38151"/>
              <a:buFont typeface="Arial"/>
              <a:buAutoNum type="romanLcPeriod"/>
            </a:pPr>
            <a:r>
              <a:rPr lang="pt-BR" sz="4994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Proteção contra Penalidades: (caso não haja acordo), a declaração de comparecimento impede advertências ou suspensões, pois a ausência é legalmente justificada</a:t>
            </a:r>
            <a:endParaRPr sz="4994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8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pt-BR" sz="6661" b="1" i="1">
                <a:solidFill>
                  <a:schemeClr val="accent5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“ A presença da família é o alicerce para o sucesso escolar."</a:t>
            </a:r>
            <a:endParaRPr sz="6661" b="1" i="1">
              <a:solidFill>
                <a:schemeClr val="accent5"/>
              </a:solidFill>
              <a:highlight>
                <a:srgbClr val="EFEFE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8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1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1" descr="Ficheiro:Campanha Nacional pelo Direito à Educação.png – Wikipédia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0500" y="180875"/>
            <a:ext cx="2178501" cy="16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 descr="a yellow smiley face giving a thumbs up with the words obrigado above it (Fornecido por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00" y="3987400"/>
            <a:ext cx="1051225" cy="10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Apresentação na tela (16:9)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Roboto Slab</vt:lpstr>
      <vt:lpstr>Roboto</vt:lpstr>
      <vt:lpstr>Arial</vt:lpstr>
      <vt:lpstr>Marina</vt:lpstr>
      <vt:lpstr>     Colégio Unidade Polo </vt:lpstr>
      <vt:lpstr>Pauta da Reunião </vt:lpstr>
      <vt:lpstr> Frequência e Pontualidade </vt:lpstr>
      <vt:lpstr>Uniforme Escolar Obrigatório</vt:lpstr>
      <vt:lpstr>Uso de Celulares na Escola</vt:lpstr>
      <vt:lpstr>Convivência e Ambiente Escolar</vt:lpstr>
      <vt:lpstr>Compromisso de estudo e Plataformas</vt:lpstr>
      <vt:lpstr>Legislação e Motos Elétricas</vt:lpstr>
      <vt:lpstr>Entrega de Boletins (Momento de Avaliação e Diálogo)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Colégio Unidade Polo</dc:title>
  <dc:creator>Usuario</dc:creator>
  <cp:lastModifiedBy>Usuario</cp:lastModifiedBy>
  <cp:revision>1</cp:revision>
  <dcterms:modified xsi:type="dcterms:W3CDTF">2026-06-02T22:47:27Z</dcterms:modified>
</cp:coreProperties>
</file>